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64" r:id="rId3"/>
    <p:sldId id="366" r:id="rId5"/>
    <p:sldId id="382" r:id="rId6"/>
    <p:sldId id="381" r:id="rId7"/>
    <p:sldId id="367" r:id="rId8"/>
    <p:sldId id="368" r:id="rId9"/>
    <p:sldId id="370" r:id="rId10"/>
    <p:sldId id="372" r:id="rId11"/>
    <p:sldId id="374" r:id="rId12"/>
    <p:sldId id="371" r:id="rId13"/>
    <p:sldId id="375" r:id="rId14"/>
    <p:sldId id="376" r:id="rId15"/>
    <p:sldId id="378" r:id="rId16"/>
    <p:sldId id="3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CD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6"/>
    <p:restoredTop sz="93979"/>
  </p:normalViewPr>
  <p:slideViewPr>
    <p:cSldViewPr snapToGrid="0" snapToObjects="1">
      <p:cViewPr varScale="1">
        <p:scale>
          <a:sx n="106" d="100"/>
          <a:sy n="106" d="100"/>
        </p:scale>
        <p:origin x="9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FEE5B-9330-394A-A9D1-DD32C4E9C90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B4632-CCB6-634E-8C15-8909BC0181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0CC9E-AE38-C240-AAC4-78B05B0AF93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21FBD-5300-EA4F-AD20-D981E087B20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10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5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6" Type="http://schemas.openxmlformats.org/officeDocument/2006/relationships/notesSlide" Target="../notesSlides/notesSlide14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8.png"/><Relationship Id="rId23" Type="http://schemas.openxmlformats.org/officeDocument/2006/relationships/image" Target="../media/image47.png"/><Relationship Id="rId22" Type="http://schemas.openxmlformats.org/officeDocument/2006/relationships/image" Target="../media/image46.png"/><Relationship Id="rId21" Type="http://schemas.openxmlformats.org/officeDocument/2006/relationships/image" Target="../media/image45.png"/><Relationship Id="rId20" Type="http://schemas.openxmlformats.org/officeDocument/2006/relationships/image" Target="../media/image44.png"/><Relationship Id="rId2" Type="http://schemas.openxmlformats.org/officeDocument/2006/relationships/image" Target="../media/image2.png"/><Relationship Id="rId19" Type="http://schemas.openxmlformats.org/officeDocument/2006/relationships/image" Target="../media/image43.png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8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2523660"/>
            <a:ext cx="1363239" cy="195362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196486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20019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200309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350060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343404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3918482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206622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397602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299747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299633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237847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342166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321575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221946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365233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222024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413677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412925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221946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321462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237868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237868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365783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365783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430952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430952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269666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269666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259837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259837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208433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248519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320984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259676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317174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385824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206622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182097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182097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295017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295017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312356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294558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294558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222024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398572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445815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391848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438651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413677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460479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395199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365233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434150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438088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459916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413677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440441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492869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492869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44472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411763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459916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300389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300389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337944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337944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461138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461138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253451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433624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433624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233954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233954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8449285" y="3557075"/>
            <a:ext cx="2601595" cy="103949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617990" y="3595346"/>
            <a:ext cx="6885940" cy="100139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58"/>
          <p:cNvSpPr/>
          <p:nvPr/>
        </p:nvSpPr>
        <p:spPr>
          <a:xfrm>
            <a:off x="170180" y="217805"/>
            <a:ext cx="11249025" cy="337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59715" y="320675"/>
            <a:ext cx="10930890" cy="2929890"/>
            <a:chOff x="409" y="505"/>
            <a:chExt cx="17214" cy="4614"/>
          </a:xfrm>
        </p:grpSpPr>
        <p:sp>
          <p:nvSpPr>
            <p:cNvPr id="10" name="文本框 9"/>
            <p:cNvSpPr txBox="1"/>
            <p:nvPr/>
          </p:nvSpPr>
          <p:spPr>
            <a:xfrm>
              <a:off x="2997" y="1833"/>
              <a:ext cx="2384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Conv1x1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181" y="4085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bev_feat</a:t>
              </a:r>
              <a:endParaRPr lang="en-US" altLang="zh-CN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09" y="1929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history_bev_feat</a:t>
              </a:r>
              <a:endParaRPr lang="en-US" altLang="zh-CN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084" y="1929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history_bev_feat</a:t>
              </a:r>
              <a:endParaRPr lang="en-US" altLang="zh-CN"/>
            </a:p>
          </p:txBody>
        </p:sp>
        <p:cxnSp>
          <p:nvCxnSpPr>
            <p:cNvPr id="19" name="直接箭头连接符 18"/>
            <p:cNvCxnSpPr>
              <a:stCxn id="14" idx="3"/>
            </p:cNvCxnSpPr>
            <p:nvPr/>
          </p:nvCxnSpPr>
          <p:spPr>
            <a:xfrm>
              <a:off x="3351" y="2446"/>
              <a:ext cx="17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984" y="2446"/>
              <a:ext cx="2384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Reduce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dims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0181" y="1929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history_bev_feat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94" y="2446"/>
              <a:ext cx="2384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egomotion_align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32" name="直接箭头连接符 31"/>
            <p:cNvCxnSpPr>
              <a:stCxn id="34" idx="2"/>
              <a:endCxn id="28" idx="0"/>
            </p:cNvCxnSpPr>
            <p:nvPr/>
          </p:nvCxnSpPr>
          <p:spPr>
            <a:xfrm>
              <a:off x="9083" y="1539"/>
              <a:ext cx="3" cy="9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339" y="505"/>
              <a:ext cx="3488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bev_transform_matrix_last_frame</a:t>
              </a:r>
              <a:endParaRPr lang="en-US" altLang="zh-CN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411" y="3260"/>
              <a:ext cx="483" cy="4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/>
                <a:t>C</a:t>
              </a:r>
              <a:endParaRPr lang="en-US" altLang="zh-CN"/>
            </a:p>
          </p:txBody>
        </p:sp>
        <p:cxnSp>
          <p:nvCxnSpPr>
            <p:cNvPr id="43" name="直接箭头连接符 42"/>
            <p:cNvCxnSpPr>
              <a:stCxn id="23" idx="2"/>
              <a:endCxn id="36" idx="0"/>
            </p:cNvCxnSpPr>
            <p:nvPr/>
          </p:nvCxnSpPr>
          <p:spPr>
            <a:xfrm>
              <a:off x="11652" y="2963"/>
              <a:ext cx="1" cy="2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" idx="0"/>
              <a:endCxn id="36" idx="4"/>
            </p:cNvCxnSpPr>
            <p:nvPr/>
          </p:nvCxnSpPr>
          <p:spPr>
            <a:xfrm flipV="1">
              <a:off x="11652" y="3743"/>
              <a:ext cx="1" cy="3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6" idx="6"/>
              <a:endCxn id="46" idx="1"/>
            </p:cNvCxnSpPr>
            <p:nvPr/>
          </p:nvCxnSpPr>
          <p:spPr>
            <a:xfrm>
              <a:off x="11894" y="3502"/>
              <a:ext cx="944" cy="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圆角矩形 45"/>
            <p:cNvSpPr/>
            <p:nvPr/>
          </p:nvSpPr>
          <p:spPr>
            <a:xfrm>
              <a:off x="12838" y="3001"/>
              <a:ext cx="2175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mixed_feats</a:t>
              </a:r>
              <a:endParaRPr lang="en-US" altLang="zh-CN"/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8026" y="2446"/>
              <a:ext cx="2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14803" y="2905"/>
              <a:ext cx="2043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ConvBlocks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54" name="直接箭头连接符 53"/>
            <p:cNvCxnSpPr>
              <a:stCxn id="46" idx="3"/>
              <a:endCxn id="55" idx="1"/>
            </p:cNvCxnSpPr>
            <p:nvPr/>
          </p:nvCxnSpPr>
          <p:spPr>
            <a:xfrm>
              <a:off x="15013" y="3518"/>
              <a:ext cx="15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圆角矩形 54"/>
            <p:cNvSpPr/>
            <p:nvPr/>
          </p:nvSpPr>
          <p:spPr>
            <a:xfrm>
              <a:off x="16611" y="3001"/>
              <a:ext cx="1013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</a:t>
              </a:r>
              <a:endParaRPr lang="en-US" altLang="zh-CN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6464935" y="3244850"/>
                <a:ext cx="186817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35" y="3244850"/>
                <a:ext cx="1868170" cy="30670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10319385" y="2562225"/>
                <a:ext cx="110045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385" y="2562225"/>
                <a:ext cx="11004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6826250" y="906145"/>
                <a:ext cx="110045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250" y="906145"/>
                <a:ext cx="1100455" cy="30670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8333105" y="2562225"/>
                <a:ext cx="110045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192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105" y="2562225"/>
                <a:ext cx="1100455" cy="30670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254000" y="1881505"/>
                <a:ext cx="185102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881505"/>
                <a:ext cx="1851025" cy="30670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3228340" y="1881505"/>
                <a:ext cx="186817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40" y="1881505"/>
                <a:ext cx="1868170" cy="30670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8449285" y="3557075"/>
            <a:ext cx="2601595" cy="103949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617990" y="3595346"/>
            <a:ext cx="6885940" cy="100139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58"/>
          <p:cNvSpPr/>
          <p:nvPr/>
        </p:nvSpPr>
        <p:spPr>
          <a:xfrm>
            <a:off x="170180" y="217805"/>
            <a:ext cx="11249025" cy="337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59715" y="320675"/>
            <a:ext cx="10930890" cy="2929890"/>
            <a:chOff x="409" y="505"/>
            <a:chExt cx="17214" cy="4614"/>
          </a:xfrm>
        </p:grpSpPr>
        <p:sp>
          <p:nvSpPr>
            <p:cNvPr id="10" name="文本框 9"/>
            <p:cNvSpPr txBox="1"/>
            <p:nvPr/>
          </p:nvSpPr>
          <p:spPr>
            <a:xfrm>
              <a:off x="2997" y="1833"/>
              <a:ext cx="2384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Conv1x1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181" y="4085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bev_feat</a:t>
              </a:r>
              <a:endParaRPr lang="en-US" altLang="zh-CN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09" y="1929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history_bev_feat</a:t>
              </a:r>
              <a:endParaRPr lang="en-US" altLang="zh-CN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084" y="1929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history_bev_feat</a:t>
              </a:r>
              <a:endParaRPr lang="en-US" altLang="zh-CN"/>
            </a:p>
          </p:txBody>
        </p:sp>
        <p:cxnSp>
          <p:nvCxnSpPr>
            <p:cNvPr id="19" name="直接箭头连接符 18"/>
            <p:cNvCxnSpPr>
              <a:stCxn id="14" idx="3"/>
            </p:cNvCxnSpPr>
            <p:nvPr/>
          </p:nvCxnSpPr>
          <p:spPr>
            <a:xfrm>
              <a:off x="3351" y="2446"/>
              <a:ext cx="17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984" y="2446"/>
              <a:ext cx="2384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Reduce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dims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0181" y="1929"/>
              <a:ext cx="2942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history_bev_feat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94" y="2446"/>
              <a:ext cx="2384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egomotion_align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32" name="直接箭头连接符 31"/>
            <p:cNvCxnSpPr>
              <a:stCxn id="34" idx="2"/>
              <a:endCxn id="28" idx="0"/>
            </p:cNvCxnSpPr>
            <p:nvPr/>
          </p:nvCxnSpPr>
          <p:spPr>
            <a:xfrm>
              <a:off x="9083" y="1539"/>
              <a:ext cx="3" cy="9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339" y="505"/>
              <a:ext cx="3488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bev_transform_matrix_last_frame</a:t>
              </a:r>
              <a:endParaRPr lang="en-US" altLang="zh-CN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411" y="3260"/>
              <a:ext cx="483" cy="4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/>
                <a:t>C</a:t>
              </a:r>
              <a:endParaRPr lang="en-US" altLang="zh-CN"/>
            </a:p>
          </p:txBody>
        </p:sp>
        <p:cxnSp>
          <p:nvCxnSpPr>
            <p:cNvPr id="43" name="直接箭头连接符 42"/>
            <p:cNvCxnSpPr>
              <a:stCxn id="23" idx="2"/>
              <a:endCxn id="36" idx="0"/>
            </p:cNvCxnSpPr>
            <p:nvPr/>
          </p:nvCxnSpPr>
          <p:spPr>
            <a:xfrm>
              <a:off x="11652" y="2963"/>
              <a:ext cx="1" cy="2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" idx="0"/>
              <a:endCxn id="36" idx="4"/>
            </p:cNvCxnSpPr>
            <p:nvPr/>
          </p:nvCxnSpPr>
          <p:spPr>
            <a:xfrm flipV="1">
              <a:off x="11652" y="3743"/>
              <a:ext cx="1" cy="3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6" idx="6"/>
              <a:endCxn id="46" idx="1"/>
            </p:cNvCxnSpPr>
            <p:nvPr/>
          </p:nvCxnSpPr>
          <p:spPr>
            <a:xfrm>
              <a:off x="11894" y="3502"/>
              <a:ext cx="944" cy="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圆角矩形 45"/>
            <p:cNvSpPr/>
            <p:nvPr/>
          </p:nvSpPr>
          <p:spPr>
            <a:xfrm>
              <a:off x="12838" y="3001"/>
              <a:ext cx="2175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mixed_feats</a:t>
              </a:r>
              <a:endParaRPr lang="en-US" altLang="zh-CN"/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8026" y="2446"/>
              <a:ext cx="2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14803" y="2905"/>
              <a:ext cx="2043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ConvBlocks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54" name="直接箭头连接符 53"/>
            <p:cNvCxnSpPr>
              <a:stCxn id="46" idx="3"/>
              <a:endCxn id="55" idx="1"/>
            </p:cNvCxnSpPr>
            <p:nvPr/>
          </p:nvCxnSpPr>
          <p:spPr>
            <a:xfrm>
              <a:off x="15013" y="3518"/>
              <a:ext cx="15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圆角矩形 54"/>
            <p:cNvSpPr/>
            <p:nvPr/>
          </p:nvSpPr>
          <p:spPr>
            <a:xfrm>
              <a:off x="16611" y="3001"/>
              <a:ext cx="1013" cy="1034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</a:t>
              </a:r>
              <a:endParaRPr lang="en-US" altLang="zh-CN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6464935" y="3244850"/>
                <a:ext cx="186817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35" y="3244850"/>
                <a:ext cx="1868170" cy="30670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10319385" y="2562225"/>
                <a:ext cx="110045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385" y="2562225"/>
                <a:ext cx="11004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6826250" y="906145"/>
                <a:ext cx="110045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250" y="906145"/>
                <a:ext cx="1100455" cy="30670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8333105" y="2562225"/>
                <a:ext cx="110045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192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105" y="2562225"/>
                <a:ext cx="1100455" cy="30670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254000" y="1881505"/>
                <a:ext cx="1851025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881505"/>
                <a:ext cx="1851025" cy="30670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3228340" y="1881505"/>
                <a:ext cx="186817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40" y="1881505"/>
                <a:ext cx="1868170" cy="30670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3465" y="1904365"/>
            <a:ext cx="9843135" cy="3326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741410" y="4095750"/>
            <a:ext cx="1386205" cy="19964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>
            <a:stCxn id="199" idx="1"/>
          </p:cNvCxnSpPr>
          <p:nvPr/>
        </p:nvCxnSpPr>
        <p:spPr>
          <a:xfrm flipV="1">
            <a:off x="10055200" y="5399845"/>
            <a:ext cx="182880" cy="63944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81745" y="5400016"/>
            <a:ext cx="8555990" cy="692150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58"/>
          <p:cNvSpPr/>
          <p:nvPr/>
        </p:nvSpPr>
        <p:spPr>
          <a:xfrm>
            <a:off x="181610" y="185420"/>
            <a:ext cx="10056495" cy="5193665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" y="277495"/>
            <a:ext cx="6210935" cy="5083810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94145" y="1037590"/>
            <a:ext cx="34867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Arial Bold" panose="020B0704020202020204" charset="0"/>
              </a:rPr>
              <a:t>主要特点：</a:t>
            </a:r>
            <a:endParaRPr lang="en-US" altLang="zh-CN" b="1">
              <a:latin typeface="Arial Bold" panose="020B0704020202020204" charset="0"/>
            </a:endParaRPr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/>
              <a:t>环视</a:t>
            </a:r>
            <a:r>
              <a:rPr lang="en-US" altLang="zh-CN"/>
              <a:t>bev</a:t>
            </a:r>
            <a:r>
              <a:rPr lang="zh-CN" altLang="en-US"/>
              <a:t>与远视距</a:t>
            </a:r>
            <a:r>
              <a:rPr lang="en-US" altLang="zh-CN"/>
              <a:t>bev</a:t>
            </a:r>
            <a:r>
              <a:rPr lang="zh-CN" altLang="en-US"/>
              <a:t>分辨率不同，适应检测精度；</a:t>
            </a:r>
            <a:endParaRPr lang="en-US" altLang="zh-CN"/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/>
              <a:t>远视距</a:t>
            </a:r>
            <a:r>
              <a:rPr lang="en-US" altLang="zh-CN"/>
              <a:t>query</a:t>
            </a:r>
            <a:r>
              <a:rPr lang="zh-CN" altLang="en-US"/>
              <a:t>初始化覆盖远视距</a:t>
            </a:r>
            <a:r>
              <a:rPr lang="en-US" altLang="zh-CN"/>
              <a:t>bev</a:t>
            </a:r>
            <a:r>
              <a:rPr lang="zh-CN" altLang="en-US"/>
              <a:t>检测范围；</a:t>
            </a:r>
            <a:endParaRPr lang="en-US" altLang="zh-CN"/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/>
              <a:t>环视</a:t>
            </a:r>
            <a:r>
              <a:rPr lang="en-US" altLang="zh-CN"/>
              <a:t>query</a:t>
            </a:r>
            <a:r>
              <a:rPr lang="zh-CN" altLang="en-US"/>
              <a:t>与远视距</a:t>
            </a:r>
            <a:r>
              <a:rPr lang="en-US" altLang="zh-CN"/>
              <a:t>query</a:t>
            </a:r>
            <a:r>
              <a:rPr lang="zh-CN" altLang="en-US"/>
              <a:t>模型内部不做区分，编解码同构；</a:t>
            </a:r>
            <a:endParaRPr lang="en-US" altLang="zh-CN"/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zh-CN"/>
              <a:t>query</a:t>
            </a:r>
            <a:r>
              <a:rPr lang="zh-CN" altLang="en-US"/>
              <a:t>自适应与</a:t>
            </a:r>
            <a:r>
              <a:rPr lang="en-US" altLang="zh-CN"/>
              <a:t>bev</a:t>
            </a:r>
            <a:r>
              <a:rPr lang="zh-CN" altLang="en-US"/>
              <a:t>特征采样融合。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741410" y="4095750"/>
            <a:ext cx="1386205" cy="19964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>
            <a:stCxn id="199" idx="1"/>
          </p:cNvCxnSpPr>
          <p:nvPr/>
        </p:nvCxnSpPr>
        <p:spPr>
          <a:xfrm flipV="1">
            <a:off x="10055200" y="5399845"/>
            <a:ext cx="182880" cy="63944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81745" y="5400016"/>
            <a:ext cx="8555990" cy="692150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58"/>
          <p:cNvSpPr/>
          <p:nvPr/>
        </p:nvSpPr>
        <p:spPr>
          <a:xfrm>
            <a:off x="181610" y="185420"/>
            <a:ext cx="10056495" cy="5193665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" y="277495"/>
            <a:ext cx="6210935" cy="5083810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94145" y="1037590"/>
            <a:ext cx="34867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Arial Bold" panose="020B0704020202020204" charset="0"/>
              </a:rPr>
              <a:t>主要特点：</a:t>
            </a:r>
            <a:endParaRPr lang="en-US" altLang="zh-CN" b="1">
              <a:latin typeface="Arial Bold" panose="020B0704020202020204" charset="0"/>
            </a:endParaRPr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/>
              <a:t>环视</a:t>
            </a:r>
            <a:r>
              <a:rPr lang="en-US" altLang="zh-CN"/>
              <a:t>bev</a:t>
            </a:r>
            <a:r>
              <a:rPr lang="zh-CN" altLang="en-US"/>
              <a:t>与远视距</a:t>
            </a:r>
            <a:r>
              <a:rPr lang="en-US" altLang="zh-CN"/>
              <a:t>bev</a:t>
            </a:r>
            <a:r>
              <a:rPr lang="zh-CN" altLang="en-US"/>
              <a:t>分辨率不同，适应检测精度；</a:t>
            </a:r>
            <a:endParaRPr lang="en-US" altLang="zh-CN"/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/>
              <a:t>远视距</a:t>
            </a:r>
            <a:r>
              <a:rPr lang="en-US" altLang="zh-CN"/>
              <a:t>query</a:t>
            </a:r>
            <a:r>
              <a:rPr lang="zh-CN" altLang="en-US"/>
              <a:t>初始化覆盖远视距</a:t>
            </a:r>
            <a:r>
              <a:rPr lang="en-US" altLang="zh-CN"/>
              <a:t>bev</a:t>
            </a:r>
            <a:r>
              <a:rPr lang="zh-CN" altLang="en-US"/>
              <a:t>检测范围；</a:t>
            </a:r>
            <a:endParaRPr lang="en-US" altLang="zh-CN"/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/>
              <a:t>环视</a:t>
            </a:r>
            <a:r>
              <a:rPr lang="en-US" altLang="zh-CN"/>
              <a:t>query</a:t>
            </a:r>
            <a:r>
              <a:rPr lang="zh-CN" altLang="en-US"/>
              <a:t>与远视距</a:t>
            </a:r>
            <a:r>
              <a:rPr lang="en-US" altLang="zh-CN"/>
              <a:t>query</a:t>
            </a:r>
            <a:r>
              <a:rPr lang="zh-CN" altLang="en-US"/>
              <a:t>模型内部不做区分，编解码同构；</a:t>
            </a:r>
            <a:endParaRPr lang="en-US" altLang="zh-CN"/>
          </a:p>
          <a:p>
            <a:pPr marL="171450" indent="-1714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zh-CN"/>
              <a:t>query</a:t>
            </a:r>
            <a:r>
              <a:rPr lang="zh-CN" altLang="en-US"/>
              <a:t>自适应与</a:t>
            </a:r>
            <a:r>
              <a:rPr lang="en-US" altLang="zh-CN"/>
              <a:t>bev</a:t>
            </a:r>
            <a:r>
              <a:rPr lang="zh-CN" altLang="en-US"/>
              <a:t>特征采样融合。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635" y="599440"/>
            <a:ext cx="11257280" cy="57867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43735" y="2939415"/>
            <a:ext cx="9767570" cy="20326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359015" y="1948180"/>
            <a:ext cx="4403725" cy="1541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参考点（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Reference Points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）计算：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" pitchFamily="2" charset="0"/>
              <a:sym typeface="Arial" panose="020B0704020202020204"/>
            </a:endParaRPr>
          </a:p>
          <a:p>
            <a: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先通过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self.reference_points_farsight (linear layer)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得到原始参考点，再将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X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、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Y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坐标从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实际点云范围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映射到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BEV 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特征图网格坐标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farsight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生效范围），得到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new_reference_points_farsight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，并和环视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BEV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的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ref_points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拼接。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>
            <a:stCxn id="41" idx="0"/>
          </p:cNvCxnSpPr>
          <p:nvPr/>
        </p:nvCxnSpPr>
        <p:spPr>
          <a:xfrm flipH="1" flipV="1">
            <a:off x="10343490" y="217610"/>
            <a:ext cx="874395" cy="375348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>
            <a:endCxn id="41" idx="2"/>
          </p:cNvCxnSpPr>
          <p:nvPr/>
        </p:nvCxnSpPr>
        <p:spPr>
          <a:xfrm flipV="1">
            <a:off x="10343650" y="4408146"/>
            <a:ext cx="874395" cy="139001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/>
          <p:cNvGrpSpPr/>
          <p:nvPr/>
        </p:nvGrpSpPr>
        <p:grpSpPr>
          <a:xfrm>
            <a:off x="211455" y="217805"/>
            <a:ext cx="10132060" cy="5580380"/>
            <a:chOff x="846" y="652"/>
            <a:chExt cx="15956" cy="8788"/>
          </a:xfrm>
        </p:grpSpPr>
        <p:sp>
          <p:nvSpPr>
            <p:cNvPr id="130" name="圆角矩形 129"/>
            <p:cNvSpPr/>
            <p:nvPr/>
          </p:nvSpPr>
          <p:spPr>
            <a:xfrm>
              <a:off x="846" y="652"/>
              <a:ext cx="15957" cy="8788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圆角矩形 130"/>
            <p:cNvSpPr/>
            <p:nvPr/>
          </p:nvSpPr>
          <p:spPr>
            <a:xfrm>
              <a:off x="1029" y="7114"/>
              <a:ext cx="1863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pts_fea</a:t>
              </a:r>
              <a:endParaRPr lang="en-US" altLang="zh-CN"/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1029" y="2234"/>
              <a:ext cx="1863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x</a:t>
              </a:r>
              <a:endParaRPr lang="en-US" altLang="zh-CN"/>
            </a:p>
          </p:txBody>
        </p:sp>
        <p:sp>
          <p:nvSpPr>
            <p:cNvPr id="133" name="圆角矩形 132"/>
            <p:cNvSpPr/>
            <p:nvPr/>
          </p:nvSpPr>
          <p:spPr>
            <a:xfrm>
              <a:off x="4509" y="2234"/>
              <a:ext cx="1863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x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文本框 133"/>
                <p:cNvSpPr txBox="1"/>
                <p:nvPr/>
              </p:nvSpPr>
              <p:spPr>
                <a:xfrm>
                  <a:off x="1029" y="2922"/>
                  <a:ext cx="1862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128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576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576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34" name="文本框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" y="2922"/>
                  <a:ext cx="1862" cy="483"/>
                </a:xfrm>
                <a:prstGeom prst="rect">
                  <a:avLst/>
                </a:prstGeom>
                <a:blipFill rotWithShape="1">
                  <a:blip r:embed="rId13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文本框 134"/>
            <p:cNvSpPr txBox="1"/>
            <p:nvPr/>
          </p:nvSpPr>
          <p:spPr>
            <a:xfrm>
              <a:off x="2892" y="2572"/>
              <a:ext cx="1616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Head_neck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136" name="直接箭头连接符 135"/>
            <p:cNvCxnSpPr>
              <a:stCxn id="132" idx="3"/>
              <a:endCxn id="133" idx="1"/>
            </p:cNvCxnSpPr>
            <p:nvPr/>
          </p:nvCxnSpPr>
          <p:spPr>
            <a:xfrm>
              <a:off x="2892" y="2572"/>
              <a:ext cx="16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文本框 136"/>
            <p:cNvSpPr txBox="1"/>
            <p:nvPr/>
          </p:nvSpPr>
          <p:spPr>
            <a:xfrm>
              <a:off x="2892" y="1959"/>
              <a:ext cx="1616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特征增强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38" name="圆角矩形 137"/>
            <p:cNvSpPr/>
            <p:nvPr/>
          </p:nvSpPr>
          <p:spPr>
            <a:xfrm>
              <a:off x="7989" y="2234"/>
              <a:ext cx="1863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bev_x</a:t>
              </a:r>
              <a:endParaRPr lang="en-US" altLang="zh-CN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372" y="2572"/>
              <a:ext cx="1616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deconv1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140" name="直接箭头连接符 139"/>
            <p:cNvCxnSpPr>
              <a:stCxn id="133" idx="3"/>
              <a:endCxn id="138" idx="1"/>
            </p:cNvCxnSpPr>
            <p:nvPr/>
          </p:nvCxnSpPr>
          <p:spPr>
            <a:xfrm>
              <a:off x="6372" y="2572"/>
              <a:ext cx="16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文本框 140"/>
            <p:cNvSpPr txBox="1"/>
            <p:nvPr/>
          </p:nvSpPr>
          <p:spPr>
            <a:xfrm>
              <a:off x="6372" y="1959"/>
              <a:ext cx="1616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上采样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文本框 141"/>
                <p:cNvSpPr txBox="1"/>
                <p:nvPr/>
              </p:nvSpPr>
              <p:spPr>
                <a:xfrm>
                  <a:off x="4509" y="2922"/>
                  <a:ext cx="1862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128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576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576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42" name="文本框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" y="2922"/>
                  <a:ext cx="1862" cy="483"/>
                </a:xfrm>
                <a:prstGeom prst="rect">
                  <a:avLst/>
                </a:prstGeom>
                <a:blipFill rotWithShape="1">
                  <a:blip r:embed="rId13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文本框 142"/>
                <p:cNvSpPr txBox="1"/>
                <p:nvPr/>
              </p:nvSpPr>
              <p:spPr>
                <a:xfrm>
                  <a:off x="7989" y="2922"/>
                  <a:ext cx="1862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32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1152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1152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43" name="文本框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" y="2922"/>
                  <a:ext cx="1862" cy="483"/>
                </a:xfrm>
                <a:prstGeom prst="rect">
                  <a:avLst/>
                </a:prstGeom>
                <a:blipFill rotWithShape="1">
                  <a:blip r:embed="rId14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圆角矩形 143"/>
            <p:cNvSpPr/>
            <p:nvPr/>
          </p:nvSpPr>
          <p:spPr>
            <a:xfrm>
              <a:off x="11468" y="2234"/>
              <a:ext cx="2662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bev2pts_feature</a:t>
              </a:r>
              <a:endParaRPr lang="en-US" altLang="zh-CN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851" y="2712"/>
              <a:ext cx="1616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gather_point_feature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cxnSp>
          <p:nvCxnSpPr>
            <p:cNvPr id="146" name="直接箭头连接符 145"/>
            <p:cNvCxnSpPr>
              <a:endCxn id="144" idx="1"/>
            </p:cNvCxnSpPr>
            <p:nvPr/>
          </p:nvCxnSpPr>
          <p:spPr>
            <a:xfrm>
              <a:off x="9851" y="2572"/>
              <a:ext cx="16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文本框 146"/>
                <p:cNvSpPr txBox="1"/>
                <p:nvPr/>
              </p:nvSpPr>
              <p:spPr>
                <a:xfrm>
                  <a:off x="12799" y="2908"/>
                  <a:ext cx="973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47" name="文本框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9" y="2908"/>
                  <a:ext cx="973" cy="483"/>
                </a:xfrm>
                <a:prstGeom prst="rect">
                  <a:avLst/>
                </a:prstGeom>
                <a:blipFill rotWithShape="1">
                  <a:blip r:embed="rId15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圆角矩形 147"/>
            <p:cNvSpPr/>
            <p:nvPr/>
          </p:nvSpPr>
          <p:spPr>
            <a:xfrm>
              <a:off x="8999" y="801"/>
              <a:ext cx="3321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bev_to_point_idx_x</a:t>
              </a:r>
              <a:endParaRPr lang="en-US" altLang="zh-CN"/>
            </a:p>
          </p:txBody>
        </p:sp>
        <p:cxnSp>
          <p:nvCxnSpPr>
            <p:cNvPr id="149" name="直接箭头连接符 148"/>
            <p:cNvCxnSpPr>
              <a:stCxn id="148" idx="2"/>
            </p:cNvCxnSpPr>
            <p:nvPr/>
          </p:nvCxnSpPr>
          <p:spPr>
            <a:xfrm flipH="1">
              <a:off x="10659" y="1476"/>
              <a:ext cx="1" cy="10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文本框 149"/>
                <p:cNvSpPr txBox="1"/>
                <p:nvPr/>
              </p:nvSpPr>
              <p:spPr>
                <a:xfrm>
                  <a:off x="10659" y="1476"/>
                  <a:ext cx="973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50" name="文本框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9" y="1476"/>
                  <a:ext cx="973" cy="483"/>
                </a:xfrm>
                <a:prstGeom prst="rect">
                  <a:avLst/>
                </a:prstGeom>
                <a:blipFill rotWithShape="1">
                  <a:blip r:embed="rId16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圆角矩形 150"/>
            <p:cNvSpPr/>
            <p:nvPr/>
          </p:nvSpPr>
          <p:spPr>
            <a:xfrm>
              <a:off x="4509" y="7114"/>
              <a:ext cx="1863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pts_x</a:t>
              </a:r>
              <a:endParaRPr lang="en-US" altLang="zh-CN"/>
            </a:p>
          </p:txBody>
        </p:sp>
        <p:cxnSp>
          <p:nvCxnSpPr>
            <p:cNvPr id="152" name="直接箭头连接符 151"/>
            <p:cNvCxnSpPr>
              <a:stCxn id="131" idx="3"/>
              <a:endCxn id="151" idx="1"/>
            </p:cNvCxnSpPr>
            <p:nvPr/>
          </p:nvCxnSpPr>
          <p:spPr>
            <a:xfrm>
              <a:off x="2892" y="7452"/>
              <a:ext cx="16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1046" y="7789"/>
                  <a:ext cx="1846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" y="7789"/>
                  <a:ext cx="1846" cy="483"/>
                </a:xfrm>
                <a:prstGeom prst="rect">
                  <a:avLst/>
                </a:prstGeom>
                <a:blipFill rotWithShape="1">
                  <a:blip r:embed="rId17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4526" y="7789"/>
                  <a:ext cx="1846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16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6" y="7789"/>
                  <a:ext cx="1846" cy="483"/>
                </a:xfrm>
                <a:prstGeom prst="rect">
                  <a:avLst/>
                </a:prstGeom>
                <a:blipFill rotWithShape="1">
                  <a:blip r:embed="rId18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文本框 154"/>
            <p:cNvSpPr txBox="1"/>
            <p:nvPr/>
          </p:nvSpPr>
          <p:spPr>
            <a:xfrm>
              <a:off x="2877" y="7452"/>
              <a:ext cx="1671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point_deconv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56" name="圆角矩形 155"/>
            <p:cNvSpPr/>
            <p:nvPr/>
          </p:nvSpPr>
          <p:spPr>
            <a:xfrm>
              <a:off x="7972" y="7114"/>
              <a:ext cx="1890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sbr_p_x</a:t>
              </a:r>
              <a:endParaRPr lang="en-US" altLang="zh-CN"/>
            </a:p>
          </p:txBody>
        </p:sp>
        <p:sp>
          <p:nvSpPr>
            <p:cNvPr id="157" name="圆角矩形 156"/>
            <p:cNvSpPr/>
            <p:nvPr/>
          </p:nvSpPr>
          <p:spPr>
            <a:xfrm>
              <a:off x="7972" y="8281"/>
              <a:ext cx="1890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flow_p_x</a:t>
              </a:r>
              <a:endParaRPr lang="en-US" altLang="zh-CN"/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7972" y="5947"/>
              <a:ext cx="1890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parser_p_x</a:t>
              </a:r>
              <a:endParaRPr lang="en-US" altLang="zh-CN"/>
            </a:p>
          </p:txBody>
        </p:sp>
        <p:cxnSp>
          <p:nvCxnSpPr>
            <p:cNvPr id="159" name="直接箭头连接符 158"/>
            <p:cNvCxnSpPr>
              <a:stCxn id="151" idx="3"/>
              <a:endCxn id="156" idx="1"/>
            </p:cNvCxnSpPr>
            <p:nvPr/>
          </p:nvCxnSpPr>
          <p:spPr>
            <a:xfrm>
              <a:off x="6372" y="7452"/>
              <a:ext cx="1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>
              <a:endCxn id="158" idx="1"/>
            </p:cNvCxnSpPr>
            <p:nvPr/>
          </p:nvCxnSpPr>
          <p:spPr>
            <a:xfrm flipV="1">
              <a:off x="6372" y="6285"/>
              <a:ext cx="1600" cy="11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endCxn id="157" idx="1"/>
            </p:cNvCxnSpPr>
            <p:nvPr/>
          </p:nvCxnSpPr>
          <p:spPr>
            <a:xfrm>
              <a:off x="6372" y="7452"/>
              <a:ext cx="1600" cy="11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文本框 161"/>
            <p:cNvSpPr txBox="1"/>
            <p:nvPr/>
          </p:nvSpPr>
          <p:spPr>
            <a:xfrm>
              <a:off x="5492" y="6173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parser_pts_conv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5592" y="8246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flow_pts_conv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6092" y="7460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sbr_pts_conv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65" name="圆角矩形 164"/>
            <p:cNvSpPr/>
            <p:nvPr/>
          </p:nvSpPr>
          <p:spPr>
            <a:xfrm>
              <a:off x="13362" y="5947"/>
              <a:ext cx="3180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output_parser_pts</a:t>
              </a:r>
              <a:endParaRPr lang="en-US" altLang="zh-CN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>
              <a:off x="10722" y="6060"/>
              <a:ext cx="483" cy="4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/>
                <a:t>C</a:t>
              </a:r>
              <a:endParaRPr lang="en-US" altLang="zh-CN"/>
            </a:p>
          </p:txBody>
        </p:sp>
        <p:cxnSp>
          <p:nvCxnSpPr>
            <p:cNvPr id="167" name="直接箭头连接符 166"/>
            <p:cNvCxnSpPr>
              <a:stCxn id="158" idx="3"/>
              <a:endCxn id="166" idx="2"/>
            </p:cNvCxnSpPr>
            <p:nvPr/>
          </p:nvCxnSpPr>
          <p:spPr>
            <a:xfrm>
              <a:off x="9862" y="6285"/>
              <a:ext cx="860" cy="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曲线连接符 167"/>
            <p:cNvCxnSpPr>
              <a:stCxn id="144" idx="2"/>
              <a:endCxn id="166" idx="0"/>
            </p:cNvCxnSpPr>
            <p:nvPr/>
          </p:nvCxnSpPr>
          <p:spPr>
            <a:xfrm rot="5400000">
              <a:off x="10306" y="3567"/>
              <a:ext cx="3151" cy="1835"/>
            </a:xfrm>
            <a:prstGeom prst="curvedConnector3">
              <a:avLst>
                <a:gd name="adj1" fmla="val 5001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椭圆 168"/>
            <p:cNvSpPr>
              <a:spLocks noChangeAspect="1"/>
            </p:cNvSpPr>
            <p:nvPr/>
          </p:nvSpPr>
          <p:spPr>
            <a:xfrm>
              <a:off x="10722" y="7200"/>
              <a:ext cx="483" cy="4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/>
                <a:t>C</a:t>
              </a:r>
              <a:endParaRPr lang="en-US" altLang="zh-CN"/>
            </a:p>
          </p:txBody>
        </p:sp>
        <p:cxnSp>
          <p:nvCxnSpPr>
            <p:cNvPr id="170" name="直接箭头连接符 169"/>
            <p:cNvCxnSpPr>
              <a:stCxn id="156" idx="3"/>
              <a:endCxn id="169" idx="2"/>
            </p:cNvCxnSpPr>
            <p:nvPr/>
          </p:nvCxnSpPr>
          <p:spPr>
            <a:xfrm flipV="1">
              <a:off x="9862" y="7442"/>
              <a:ext cx="860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椭圆 170"/>
            <p:cNvSpPr>
              <a:spLocks noChangeAspect="1"/>
            </p:cNvSpPr>
            <p:nvPr/>
          </p:nvSpPr>
          <p:spPr>
            <a:xfrm>
              <a:off x="10659" y="8373"/>
              <a:ext cx="483" cy="4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r>
                <a:rPr lang="en-US" altLang="zh-CN"/>
                <a:t>C</a:t>
              </a:r>
              <a:endParaRPr lang="en-US" altLang="zh-CN"/>
            </a:p>
          </p:txBody>
        </p:sp>
        <p:cxnSp>
          <p:nvCxnSpPr>
            <p:cNvPr id="172" name="直接箭头连接符 171"/>
            <p:cNvCxnSpPr>
              <a:stCxn id="157" idx="3"/>
              <a:endCxn id="171" idx="2"/>
            </p:cNvCxnSpPr>
            <p:nvPr/>
          </p:nvCxnSpPr>
          <p:spPr>
            <a:xfrm flipV="1">
              <a:off x="9862" y="8615"/>
              <a:ext cx="797" cy="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曲线连接符 172"/>
            <p:cNvCxnSpPr>
              <a:stCxn id="144" idx="2"/>
              <a:endCxn id="169" idx="0"/>
            </p:cNvCxnSpPr>
            <p:nvPr/>
          </p:nvCxnSpPr>
          <p:spPr>
            <a:xfrm rot="5400000">
              <a:off x="9736" y="4137"/>
              <a:ext cx="4291" cy="1835"/>
            </a:xfrm>
            <a:prstGeom prst="curvedConnector3">
              <a:avLst>
                <a:gd name="adj1" fmla="val 50012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曲线连接符 173"/>
            <p:cNvCxnSpPr>
              <a:stCxn id="144" idx="2"/>
              <a:endCxn id="171" idx="0"/>
            </p:cNvCxnSpPr>
            <p:nvPr/>
          </p:nvCxnSpPr>
          <p:spPr>
            <a:xfrm rot="5400000">
              <a:off x="9118" y="4692"/>
              <a:ext cx="5464" cy="189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箭头连接符 174"/>
            <p:cNvCxnSpPr>
              <a:stCxn id="166" idx="6"/>
              <a:endCxn id="165" idx="1"/>
            </p:cNvCxnSpPr>
            <p:nvPr/>
          </p:nvCxnSpPr>
          <p:spPr>
            <a:xfrm flipV="1">
              <a:off x="11205" y="6285"/>
              <a:ext cx="2157" cy="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圆角矩形 175"/>
            <p:cNvSpPr/>
            <p:nvPr/>
          </p:nvSpPr>
          <p:spPr>
            <a:xfrm>
              <a:off x="13362" y="7114"/>
              <a:ext cx="3182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output_sbr_pts</a:t>
              </a:r>
              <a:endParaRPr lang="en-US" altLang="zh-CN"/>
            </a:p>
          </p:txBody>
        </p:sp>
        <p:sp>
          <p:nvSpPr>
            <p:cNvPr id="177" name="圆角矩形 176"/>
            <p:cNvSpPr/>
            <p:nvPr/>
          </p:nvSpPr>
          <p:spPr>
            <a:xfrm>
              <a:off x="13362" y="8281"/>
              <a:ext cx="3181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output_velocity_pts</a:t>
              </a:r>
              <a:endParaRPr lang="en-US" altLang="zh-CN"/>
            </a:p>
          </p:txBody>
        </p:sp>
        <p:cxnSp>
          <p:nvCxnSpPr>
            <p:cNvPr id="178" name="直接箭头连接符 177"/>
            <p:cNvCxnSpPr>
              <a:stCxn id="169" idx="6"/>
              <a:endCxn id="176" idx="1"/>
            </p:cNvCxnSpPr>
            <p:nvPr/>
          </p:nvCxnSpPr>
          <p:spPr>
            <a:xfrm>
              <a:off x="11205" y="7442"/>
              <a:ext cx="2157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箭头连接符 178"/>
            <p:cNvCxnSpPr>
              <a:stCxn id="171" idx="6"/>
              <a:endCxn id="177" idx="1"/>
            </p:cNvCxnSpPr>
            <p:nvPr/>
          </p:nvCxnSpPr>
          <p:spPr>
            <a:xfrm>
              <a:off x="11142" y="8615"/>
              <a:ext cx="2220" cy="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文本框 179"/>
            <p:cNvSpPr txBox="1"/>
            <p:nvPr/>
          </p:nvSpPr>
          <p:spPr>
            <a:xfrm>
              <a:off x="11242" y="6302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pts_conv_parser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11205" y="7442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pts_conv_sbr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11102" y="8615"/>
              <a:ext cx="223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pts_conv_velocity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文本框 182"/>
                <p:cNvSpPr txBox="1"/>
                <p:nvPr/>
              </p:nvSpPr>
              <p:spPr>
                <a:xfrm>
                  <a:off x="8006" y="6622"/>
                  <a:ext cx="1846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32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3" name="文本框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" y="6622"/>
                  <a:ext cx="1846" cy="483"/>
                </a:xfrm>
                <a:prstGeom prst="rect">
                  <a:avLst/>
                </a:prstGeom>
                <a:blipFill rotWithShape="1">
                  <a:blip r:embed="rId19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文本框 183"/>
                <p:cNvSpPr txBox="1"/>
                <p:nvPr/>
              </p:nvSpPr>
              <p:spPr>
                <a:xfrm>
                  <a:off x="7972" y="7763"/>
                  <a:ext cx="1846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32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4" name="文本框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" y="7763"/>
                  <a:ext cx="1846" cy="483"/>
                </a:xfrm>
                <a:prstGeom prst="rect">
                  <a:avLst/>
                </a:prstGeom>
                <a:blipFill rotWithShape="1">
                  <a:blip r:embed="rId19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文本框 184"/>
                <p:cNvSpPr txBox="1"/>
                <p:nvPr/>
              </p:nvSpPr>
              <p:spPr>
                <a:xfrm>
                  <a:off x="7989" y="8956"/>
                  <a:ext cx="1846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32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5" name="文本框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" y="8956"/>
                  <a:ext cx="1846" cy="483"/>
                </a:xfrm>
                <a:prstGeom prst="rect">
                  <a:avLst/>
                </a:prstGeom>
                <a:blipFill rotWithShape="1">
                  <a:blip r:embed="rId19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文本框 185"/>
                <p:cNvSpPr txBox="1"/>
                <p:nvPr/>
              </p:nvSpPr>
              <p:spPr>
                <a:xfrm>
                  <a:off x="13362" y="6631"/>
                  <a:ext cx="3181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6" name="文本框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2" y="6631"/>
                  <a:ext cx="3181" cy="483"/>
                </a:xfrm>
                <a:prstGeom prst="rect">
                  <a:avLst/>
                </a:prstGeom>
                <a:blipFill rotWithShape="1">
                  <a:blip r:embed="rId20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文本框 186"/>
                <p:cNvSpPr txBox="1"/>
                <p:nvPr/>
              </p:nvSpPr>
              <p:spPr>
                <a:xfrm>
                  <a:off x="13363" y="7763"/>
                  <a:ext cx="3181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7" name="文本框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" y="7763"/>
                  <a:ext cx="3181" cy="483"/>
                </a:xfrm>
                <a:prstGeom prst="rect">
                  <a:avLst/>
                </a:prstGeom>
                <a:blipFill rotWithShape="1">
                  <a:blip r:embed="rId21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文本框 187"/>
                <p:cNvSpPr txBox="1"/>
                <p:nvPr/>
              </p:nvSpPr>
              <p:spPr>
                <a:xfrm>
                  <a:off x="13363" y="8956"/>
                  <a:ext cx="3181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8" name="文本框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" y="8956"/>
                  <a:ext cx="3181" cy="483"/>
                </a:xfrm>
                <a:prstGeom prst="rect">
                  <a:avLst/>
                </a:prstGeom>
                <a:blipFill rotWithShape="1">
                  <a:blip r:embed="rId22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圆角矩形 188"/>
            <p:cNvSpPr/>
            <p:nvPr/>
          </p:nvSpPr>
          <p:spPr>
            <a:xfrm>
              <a:off x="13364" y="3645"/>
              <a:ext cx="3180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output_parser_bev</a:t>
              </a:r>
              <a:endParaRPr lang="en-US" altLang="zh-CN"/>
            </a:p>
          </p:txBody>
        </p:sp>
        <p:sp>
          <p:nvSpPr>
            <p:cNvPr id="190" name="圆角矩形 189"/>
            <p:cNvSpPr/>
            <p:nvPr/>
          </p:nvSpPr>
          <p:spPr>
            <a:xfrm>
              <a:off x="13364" y="4812"/>
              <a:ext cx="3182" cy="675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output_sbr_bev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1" name="文本框 190"/>
                <p:cNvSpPr txBox="1"/>
                <p:nvPr/>
              </p:nvSpPr>
              <p:spPr>
                <a:xfrm>
                  <a:off x="13364" y="4329"/>
                  <a:ext cx="3181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1152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1152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1" name="文本框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4" y="4329"/>
                  <a:ext cx="3181" cy="483"/>
                </a:xfrm>
                <a:prstGeom prst="rect">
                  <a:avLst/>
                </a:prstGeom>
                <a:blipFill rotWithShape="1">
                  <a:blip r:embed="rId23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文本框 192"/>
                <p:cNvSpPr txBox="1"/>
                <p:nvPr/>
              </p:nvSpPr>
              <p:spPr>
                <a:xfrm>
                  <a:off x="13365" y="5461"/>
                  <a:ext cx="3181" cy="4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noAutofit/>
                </a:bodyPr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1152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200" b="0" i="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1152</m:t>
                        </m:r>
                        <m:r>
                          <m:rPr>
                            <m:nor/>
                          </m:rPr>
                          <a:rPr lang="en-GB" altLang="zh-CN" sz="1200" smtClean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]</m:t>
                        </m:r>
                      </m:oMath>
                    </m:oMathPara>
                  </a14:m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just"/>
                  <a:endParaRPr lang="en-GB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3" name="文本框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5" y="5461"/>
                  <a:ext cx="3181" cy="483"/>
                </a:xfrm>
                <a:prstGeom prst="rect">
                  <a:avLst/>
                </a:prstGeom>
                <a:blipFill rotWithShape="1">
                  <a:blip r:embed="rId24"/>
                </a:blipFill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曲线连接符 194"/>
            <p:cNvCxnSpPr>
              <a:stCxn id="138" idx="2"/>
              <a:endCxn id="189" idx="1"/>
            </p:cNvCxnSpPr>
            <p:nvPr/>
          </p:nvCxnSpPr>
          <p:spPr>
            <a:xfrm rot="5400000" flipV="1">
              <a:off x="10605" y="1224"/>
              <a:ext cx="1074" cy="444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曲线连接符 196"/>
            <p:cNvCxnSpPr>
              <a:stCxn id="138" idx="2"/>
              <a:endCxn id="190" idx="1"/>
            </p:cNvCxnSpPr>
            <p:nvPr/>
          </p:nvCxnSpPr>
          <p:spPr>
            <a:xfrm rot="5400000" flipV="1">
              <a:off x="10022" y="1807"/>
              <a:ext cx="2241" cy="444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文本框 200"/>
            <p:cNvSpPr txBox="1"/>
            <p:nvPr/>
          </p:nvSpPr>
          <p:spPr>
            <a:xfrm>
              <a:off x="9552" y="3625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conv_parser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8981" y="4389"/>
              <a:ext cx="2120" cy="61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anchorCtr="0" forceAA="0">
              <a:noAutofit/>
            </a:bodyPr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Arial" panose="020B0704020202020204"/>
                </a:rPr>
                <a:t>conv_sbr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1046" y="5944"/>
              <a:ext cx="1846" cy="1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p>
              <a:pPr algn="ctr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" pitchFamily="2" charset="0"/>
                  <a:sym typeface="+mn-ea"/>
                </a:rPr>
                <a:t>from Voxel Encoder (PointPillar)</a:t>
              </a:r>
              <a:endParaRPr lang="zh-CN" altLang="en-US" sz="14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+mn-ea"/>
              </a:endParaRPr>
            </a:p>
          </p:txBody>
        </p:sp>
      </p:grp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88900" y="144145"/>
            <a:ext cx="9622790" cy="3013075"/>
            <a:chOff x="140" y="227"/>
            <a:chExt cx="15154" cy="4745"/>
          </a:xfrm>
        </p:grpSpPr>
        <p:grpSp>
          <p:nvGrpSpPr>
            <p:cNvPr id="28" name="组合 27"/>
            <p:cNvGrpSpPr/>
            <p:nvPr/>
          </p:nvGrpSpPr>
          <p:grpSpPr>
            <a:xfrm>
              <a:off x="140" y="230"/>
              <a:ext cx="15155" cy="4742"/>
              <a:chOff x="140" y="230"/>
              <a:chExt cx="15155" cy="4742"/>
            </a:xfrm>
          </p:grpSpPr>
          <p:pic>
            <p:nvPicPr>
              <p:cNvPr id="24" name="图片 23" descr="infoflow 2025-07-18 13-01-2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40" y="230"/>
                <a:ext cx="14932" cy="4743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 rot="1320000">
                <a:off x="14345" y="264"/>
                <a:ext cx="950" cy="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49" name="图片 48" descr="infoflow 2025-07-18 13-01-20"/>
            <p:cNvPicPr>
              <a:picLocks noChangeAspect="1"/>
            </p:cNvPicPr>
            <p:nvPr/>
          </p:nvPicPr>
          <p:blipFill>
            <a:blip r:embed="rId1"/>
            <a:srcRect l="14231" r="81690" b="95298"/>
            <a:stretch>
              <a:fillRect/>
            </a:stretch>
          </p:blipFill>
          <p:spPr>
            <a:xfrm>
              <a:off x="5517" y="230"/>
              <a:ext cx="609" cy="223"/>
            </a:xfrm>
            <a:prstGeom prst="rect">
              <a:avLst/>
            </a:prstGeom>
          </p:spPr>
        </p:pic>
        <p:pic>
          <p:nvPicPr>
            <p:cNvPr id="51" name="图片 50" descr="infoflow 2025-07-18 13-01-20"/>
            <p:cNvPicPr>
              <a:picLocks noChangeAspect="1"/>
            </p:cNvPicPr>
            <p:nvPr/>
          </p:nvPicPr>
          <p:blipFill>
            <a:blip r:embed="rId1"/>
            <a:srcRect l="14231" r="81690" b="95298"/>
            <a:stretch>
              <a:fillRect/>
            </a:stretch>
          </p:blipFill>
          <p:spPr>
            <a:xfrm>
              <a:off x="11637" y="227"/>
              <a:ext cx="609" cy="223"/>
            </a:xfrm>
            <a:prstGeom prst="rect">
              <a:avLst/>
            </a:prstGeom>
          </p:spPr>
        </p:pic>
      </p:grp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9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2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3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2540635" y="4065905"/>
            <a:ext cx="794385" cy="2501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PointPillar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cxnSp>
        <p:nvCxnSpPr>
          <p:cNvPr id="95" name="直线连接符 94"/>
          <p:cNvCxnSpPr/>
          <p:nvPr/>
        </p:nvCxnSpPr>
        <p:spPr>
          <a:xfrm flipV="1">
            <a:off x="3416275" y="3117655"/>
            <a:ext cx="5412740" cy="477520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508770" y="3092426"/>
            <a:ext cx="1962785" cy="50228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文本框 190"/>
              <p:cNvSpPr txBox="1"/>
              <p:nvPr/>
            </p:nvSpPr>
            <p:spPr>
              <a:xfrm>
                <a:off x="3201670" y="2400300"/>
                <a:ext cx="116586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GB" altLang="zh-CN" sz="120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 smtClean="0">
                  <a:highlight>
                    <a:srgbClr val="FFFF00"/>
                  </a:highligh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1" name="文本框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70" y="2400300"/>
                <a:ext cx="1165860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5588000" y="2400300"/>
                <a:ext cx="116586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GB" altLang="zh-CN" sz="120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 smtClean="0">
                  <a:highlight>
                    <a:srgbClr val="FFFF00"/>
                  </a:highligh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0" y="2400300"/>
                <a:ext cx="1165860" cy="30670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8202930" y="2400300"/>
                <a:ext cx="116586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GB" altLang="zh-CN" sz="120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 smtClean="0">
                  <a:highlight>
                    <a:srgbClr val="FFFF00"/>
                  </a:highligh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930" y="2400300"/>
                <a:ext cx="1165860" cy="30670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接箭头连接符 148"/>
          <p:cNvCxnSpPr/>
          <p:nvPr/>
        </p:nvCxnSpPr>
        <p:spPr>
          <a:xfrm>
            <a:off x="4140835" y="2553970"/>
            <a:ext cx="1760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442075" y="2553970"/>
            <a:ext cx="1986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/>
        </p:nvSpPr>
        <p:spPr>
          <a:xfrm>
            <a:off x="4140835" y="2164715"/>
            <a:ext cx="17392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特征提取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（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PointNet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）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40835" y="2553970"/>
            <a:ext cx="1739265" cy="250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&amp; max pooling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65265" y="2254250"/>
            <a:ext cx="1739265" cy="299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对应回图像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622935" y="2400300"/>
                <a:ext cx="1165860" cy="306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noAutofit/>
              </a:bodyPr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GB" altLang="zh-CN" sz="1200" smtClean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 smtClean="0">
                  <a:highlight>
                    <a:srgbClr val="FFFF00"/>
                  </a:highligh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" y="2400300"/>
                <a:ext cx="1165860" cy="30670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/>
          <p:cNvCxnSpPr/>
          <p:nvPr/>
        </p:nvCxnSpPr>
        <p:spPr>
          <a:xfrm>
            <a:off x="1491615" y="2553970"/>
            <a:ext cx="1986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491615" y="2253615"/>
            <a:ext cx="1739265" cy="300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P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个非空柱子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2725" y="2650490"/>
            <a:ext cx="1986280" cy="280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x,y,z,i,xc,yc,zc,xp,yp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4641825" y="3344350"/>
            <a:ext cx="1972945" cy="250190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590810" y="3344521"/>
            <a:ext cx="2106295" cy="250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153670"/>
            <a:ext cx="5024120" cy="31908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</p:pic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2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3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532120" y="169545"/>
            <a:ext cx="2723515" cy="264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分辨率变高了，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voxel 20cm -&gt; 10cm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60700" y="789940"/>
            <a:ext cx="91440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稀疏卷积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440" y="292735"/>
            <a:ext cx="10203815" cy="64808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86475" y="280035"/>
            <a:ext cx="3509645" cy="264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分辨率变高了，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voxel 20cm -&gt; 10cm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1930" y="2263140"/>
            <a:ext cx="91440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稀疏卷积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4581500" y="2948745"/>
            <a:ext cx="1515745" cy="25622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363990" y="2973046"/>
            <a:ext cx="3272155" cy="253809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 descr="image"/>
          <p:cNvPicPr>
            <a:picLocks noChangeAspect="1"/>
          </p:cNvPicPr>
          <p:nvPr/>
        </p:nvPicPr>
        <p:blipFill>
          <a:blip r:embed="rId13"/>
          <a:srcRect l="62943" t="5848" r="1283" b="51226"/>
          <a:stretch>
            <a:fillRect/>
          </a:stretch>
        </p:blipFill>
        <p:spPr>
          <a:xfrm>
            <a:off x="363855" y="344805"/>
            <a:ext cx="5733415" cy="262826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2" name="文本框 21"/>
          <p:cNvSpPr txBox="1"/>
          <p:nvPr/>
        </p:nvSpPr>
        <p:spPr>
          <a:xfrm>
            <a:off x="354965" y="2997200"/>
            <a:ext cx="5763260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SpatialCrossAttention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24930" y="1176655"/>
            <a:ext cx="548068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在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bev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空间铺设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h*w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个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bev query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，然后通过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spatial cross-attention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去图像空间提取特征更新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 bev query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的特征，得到视觉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bev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 pitchFamily="2" charset="0"/>
                <a:sym typeface="Arial" panose="020B0704020202020204"/>
              </a:rPr>
              <a:t>特征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 pitchFamily="2" charset="0"/>
              <a:sym typeface="Arial" panose="020B0704020202020204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3180" y="1934845"/>
            <a:ext cx="5513070" cy="1877060"/>
          </a:xfrm>
          <a:prstGeom prst="rect">
            <a:avLst/>
          </a:prstGeom>
        </p:spPr>
      </p:pic>
      <p:cxnSp>
        <p:nvCxnSpPr>
          <p:cNvPr id="27" name="直线连接符 89"/>
          <p:cNvCxnSpPr/>
          <p:nvPr/>
        </p:nvCxnSpPr>
        <p:spPr>
          <a:xfrm>
            <a:off x="393835" y="2997176"/>
            <a:ext cx="4525010" cy="2981960"/>
          </a:xfrm>
          <a:prstGeom prst="line">
            <a:avLst/>
          </a:prstGeom>
          <a:ln w="6350" cap="flat" cmpd="sng" algn="ctr">
            <a:solidFill>
              <a:schemeClr val="accent2"/>
            </a:solidFill>
            <a:prstDash val="dash"/>
            <a:miter lim="800000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线连接符 94"/>
          <p:cNvCxnSpPr/>
          <p:nvPr/>
        </p:nvCxnSpPr>
        <p:spPr>
          <a:xfrm flipV="1">
            <a:off x="5863565" y="2997005"/>
            <a:ext cx="233680" cy="2999740"/>
          </a:xfrm>
          <a:prstGeom prst="line">
            <a:avLst/>
          </a:prstGeom>
          <a:ln w="6350" cap="flat" cmpd="sng" algn="ctr">
            <a:solidFill>
              <a:schemeClr val="accent2"/>
            </a:solidFill>
            <a:prstDash val="dash"/>
            <a:miter lim="800000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7145630" y="2948745"/>
            <a:ext cx="581660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726065" y="2985111"/>
            <a:ext cx="4474845" cy="1611630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5930" y="500380"/>
            <a:ext cx="6001385" cy="24485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835150" y="2985135"/>
            <a:ext cx="58921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BASE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结构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7145630" y="2948745"/>
            <a:ext cx="581660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835285" y="2948916"/>
            <a:ext cx="4365625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5148" y="509318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4c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570" y="5026627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Fisheye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6331" y="551106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F0D9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99511" y="5568601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cam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00795" y="4590050"/>
            <a:ext cx="945100" cy="43657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pts&amp;cam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3901" y="4588915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Temporal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fusion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802762" y="5014246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48" name="肘形连接符 47"/>
          <p:cNvCxnSpPr>
            <a:stCxn id="35" idx="3"/>
            <a:endCxn id="37" idx="1"/>
          </p:cNvCxnSpPr>
          <p:nvPr/>
        </p:nvCxnSpPr>
        <p:spPr>
          <a:xfrm flipV="1">
            <a:off x="5844611" y="4808339"/>
            <a:ext cx="356184" cy="913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>
            <a:stCxn id="3" idx="3"/>
            <a:endCxn id="4" idx="1"/>
          </p:cNvCxnSpPr>
          <p:nvPr/>
        </p:nvCxnSpPr>
        <p:spPr>
          <a:xfrm flipV="1">
            <a:off x="1478867" y="5244916"/>
            <a:ext cx="356703" cy="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5" idx="3"/>
            <a:endCxn id="13" idx="1"/>
          </p:cNvCxnSpPr>
          <p:nvPr/>
        </p:nvCxnSpPr>
        <p:spPr>
          <a:xfrm flipV="1">
            <a:off x="2780670" y="5729351"/>
            <a:ext cx="855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13" idx="3"/>
            <a:endCxn id="35" idx="1"/>
          </p:cNvCxnSpPr>
          <p:nvPr/>
        </p:nvCxnSpPr>
        <p:spPr>
          <a:xfrm flipV="1">
            <a:off x="4581431" y="5721834"/>
            <a:ext cx="318080" cy="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7" idx="3"/>
            <a:endCxn id="39" idx="1"/>
          </p:cNvCxnSpPr>
          <p:nvPr/>
        </p:nvCxnSpPr>
        <p:spPr>
          <a:xfrm flipV="1">
            <a:off x="7145895" y="4807204"/>
            <a:ext cx="358006" cy="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5250412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1" t="-84" r="29" b="1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72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92" y="5902100"/>
                <a:ext cx="144903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148" r="28" b="198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61" y="4289246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" t="-165" r="11" b="21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9" idx="3"/>
          </p:cNvCxnSpPr>
          <p:nvPr/>
        </p:nvCxnSpPr>
        <p:spPr>
          <a:xfrm flipV="1">
            <a:off x="8449001" y="4802429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42" idx="1"/>
          </p:cNvCxnSpPr>
          <p:nvPr/>
        </p:nvCxnSpPr>
        <p:spPr>
          <a:xfrm>
            <a:off x="10068365" y="4764329"/>
            <a:ext cx="734397" cy="4682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endCxn id="42" idx="2"/>
          </p:cNvCxnSpPr>
          <p:nvPr/>
        </p:nvCxnSpPr>
        <p:spPr>
          <a:xfrm flipV="1">
            <a:off x="9761473" y="5450823"/>
            <a:ext cx="1513839" cy="288504"/>
          </a:xfrm>
          <a:prstGeom prst="bent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6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3" y="4542759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8" t="-272" r="79" b="12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箭头连接符 79"/>
          <p:cNvCxnSpPr/>
          <p:nvPr/>
        </p:nvCxnSpPr>
        <p:spPr>
          <a:xfrm flipH="1">
            <a:off x="661279" y="4716141"/>
            <a:ext cx="808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2" y="4538163"/>
                <a:ext cx="585830" cy="221920"/>
              </a:xfrm>
              <a:prstGeom prst="rect">
                <a:avLst/>
              </a:prstGeom>
              <a:blipFill rotWithShape="1">
                <a:blip r:embed="rId8"/>
                <a:stretch>
                  <a:fillRect l="-27" t="-204" r="88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835148" y="5578306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6c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825154" y="6050731"/>
            <a:ext cx="643719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1c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5570" y="551106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Image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35570" y="597909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Far-sight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67" name="直线箭头连接符 66"/>
          <p:cNvCxnSpPr>
            <a:stCxn id="60" idx="3"/>
            <a:endCxn id="65" idx="1"/>
          </p:cNvCxnSpPr>
          <p:nvPr/>
        </p:nvCxnSpPr>
        <p:spPr>
          <a:xfrm flipV="1">
            <a:off x="1478867" y="5729352"/>
            <a:ext cx="356703" cy="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62" idx="3"/>
            <a:endCxn id="66" idx="1"/>
          </p:cNvCxnSpPr>
          <p:nvPr/>
        </p:nvCxnSpPr>
        <p:spPr>
          <a:xfrm flipV="1">
            <a:off x="1468873" y="6197379"/>
            <a:ext cx="366697" cy="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3048614" y="5544572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p:cxnSp>
        <p:nvCxnSpPr>
          <p:cNvPr id="83" name="肘形连接符 82"/>
          <p:cNvCxnSpPr>
            <a:stCxn id="4" idx="3"/>
            <a:endCxn id="82" idx="0"/>
          </p:cNvCxnSpPr>
          <p:nvPr/>
        </p:nvCxnSpPr>
        <p:spPr>
          <a:xfrm>
            <a:off x="2780670" y="5244916"/>
            <a:ext cx="447944" cy="299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66" idx="3"/>
            <a:endCxn id="82" idx="4"/>
          </p:cNvCxnSpPr>
          <p:nvPr/>
        </p:nvCxnSpPr>
        <p:spPr>
          <a:xfrm flipV="1">
            <a:off x="2780670" y="5934082"/>
            <a:ext cx="447944" cy="263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4918563" y="597346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Far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sight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cam2bev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104" name="直线箭头连接符 103"/>
          <p:cNvCxnSpPr>
            <a:stCxn id="66" idx="3"/>
            <a:endCxn id="103" idx="1"/>
          </p:cNvCxnSpPr>
          <p:nvPr/>
        </p:nvCxnSpPr>
        <p:spPr>
          <a:xfrm flipV="1">
            <a:off x="2780670" y="6191749"/>
            <a:ext cx="2137893" cy="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曲线连接符 107"/>
          <p:cNvCxnSpPr>
            <a:stCxn id="65" idx="3"/>
            <a:endCxn id="109" idx="4"/>
          </p:cNvCxnSpPr>
          <p:nvPr/>
        </p:nvCxnSpPr>
        <p:spPr>
          <a:xfrm>
            <a:off x="2780670" y="5729352"/>
            <a:ext cx="1321846" cy="657151"/>
          </a:xfrm>
          <a:prstGeom prst="curvedConnector4">
            <a:avLst>
              <a:gd name="adj1" fmla="val 19172"/>
              <a:gd name="adj2" fmla="val 134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3922516" y="5996993"/>
            <a:ext cx="360000" cy="389510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" pitchFamily="2" charset="0"/>
              <a:ea typeface="+mj-ea"/>
              <a:cs typeface="+mj-cs"/>
              <a:sym typeface="Arial" panose="020B07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Front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cam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feature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19" y="6521276"/>
                <a:ext cx="1449035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4" t="-166" r="32" b="21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圆角矩形 112"/>
          <p:cNvSpPr/>
          <p:nvPr/>
        </p:nvSpPr>
        <p:spPr>
          <a:xfrm>
            <a:off x="6251909" y="603978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Far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sight</a:t>
            </a:r>
            <a:r>
              <a:rPr lang="zh-CN" altLang="en-US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cxnSp>
        <p:nvCxnSpPr>
          <p:cNvPr id="116" name="肘形连接符 115"/>
          <p:cNvCxnSpPr>
            <a:stCxn id="113" idx="3"/>
          </p:cNvCxnSpPr>
          <p:nvPr/>
        </p:nvCxnSpPr>
        <p:spPr>
          <a:xfrm flipV="1">
            <a:off x="7197009" y="5710215"/>
            <a:ext cx="1868542" cy="482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103" idx="3"/>
            <a:endCxn id="113" idx="1"/>
          </p:cNvCxnSpPr>
          <p:nvPr/>
        </p:nvCxnSpPr>
        <p:spPr>
          <a:xfrm>
            <a:off x="5863663" y="6191749"/>
            <a:ext cx="388246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891" y="4596474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9" t="-124" r="27" b="17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文本框 193"/>
              <p:cNvSpPr txBox="1"/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64" y="4972028"/>
                <a:ext cx="1449035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6" t="-221" r="24" b="4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文本框 195"/>
              <p:cNvSpPr txBox="1"/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96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144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19" y="6203963"/>
                <a:ext cx="1449035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6" t="-5" r="14" b="55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本框 198"/>
              <p:cNvSpPr txBox="1"/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416" y="5928827"/>
                <a:ext cx="438066" cy="221920"/>
              </a:xfrm>
              <a:prstGeom prst="rect">
                <a:avLst/>
              </a:prstGeom>
              <a:blipFill rotWithShape="1">
                <a:blip r:embed="rId12"/>
                <a:stretch>
                  <a:fillRect l="-44" t="-210" r="24" b="62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7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5930" y="500380"/>
            <a:ext cx="6001385" cy="24485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835150" y="2985135"/>
            <a:ext cx="58921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BASE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结构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315" y="107315"/>
            <a:ext cx="11750675" cy="6690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 descr="rayCBAM图示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85" y="107315"/>
            <a:ext cx="6001385" cy="4742180"/>
          </a:xfrm>
          <a:prstGeom prst="rect">
            <a:avLst/>
          </a:prstGeom>
        </p:spPr>
      </p:pic>
      <p:pic>
        <p:nvPicPr>
          <p:cNvPr id="6" name="图片 5" descr="image (1)"/>
          <p:cNvPicPr>
            <a:picLocks noChangeAspect="1"/>
          </p:cNvPicPr>
          <p:nvPr/>
        </p:nvPicPr>
        <p:blipFill>
          <a:blip r:embed="rId15"/>
          <a:srcRect l="19133" t="69611" r="70864" b="16712"/>
          <a:stretch>
            <a:fillRect/>
          </a:stretch>
        </p:blipFill>
        <p:spPr>
          <a:xfrm>
            <a:off x="9439275" y="4538345"/>
            <a:ext cx="1993265" cy="1891030"/>
          </a:xfrm>
          <a:prstGeom prst="rect">
            <a:avLst/>
          </a:prstGeom>
          <a:ln w="76200"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107315" y="4391025"/>
            <a:ext cx="601408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空间注意力融合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RayCBAM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pic>
        <p:nvPicPr>
          <p:cNvPr id="27" name="图片 26" descr="JME1526_20240611020000_1718042610_1718042640_1718042625565149952_nonempty_lidbev_cambev_fusionbev_lidweight_camweight_lidweightrenorm_camweightrenorm"/>
          <p:cNvPicPr>
            <a:picLocks noChangeAspect="1"/>
          </p:cNvPicPr>
          <p:nvPr/>
        </p:nvPicPr>
        <p:blipFill>
          <a:blip r:embed="rId16"/>
          <a:srcRect r="25022"/>
          <a:stretch>
            <a:fillRect/>
          </a:stretch>
        </p:blipFill>
        <p:spPr>
          <a:xfrm>
            <a:off x="441325" y="4825365"/>
            <a:ext cx="8703310" cy="145097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41325" y="6266815"/>
            <a:ext cx="1449705" cy="48323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zh-CN" altLang="en-US" sz="1400">
                <a:solidFill>
                  <a:srgbClr val="A31515"/>
                </a:solidFill>
              </a:rPr>
              <a:t>点云</a:t>
            </a:r>
            <a:endParaRPr lang="zh-CN" altLang="en-US" sz="1400">
              <a:solidFill>
                <a:srgbClr val="A31515"/>
              </a:solidFill>
            </a:endParaRPr>
          </a:p>
          <a:p>
            <a:pPr algn="ctr"/>
            <a:r>
              <a:rPr lang="en-US" altLang="zh-CN" sz="1400">
                <a:solidFill>
                  <a:srgbClr val="A31515"/>
                </a:solidFill>
              </a:rPr>
              <a:t>(</a:t>
            </a:r>
            <a:r>
              <a:rPr lang="zh-CN" altLang="en-US" sz="1400">
                <a:solidFill>
                  <a:srgbClr val="A31515"/>
                </a:solidFill>
              </a:rPr>
              <a:t>右下扇区丢失</a:t>
            </a:r>
            <a:r>
              <a:rPr lang="en-US" altLang="zh-CN" sz="1400">
                <a:solidFill>
                  <a:srgbClr val="A31515"/>
                </a:solidFill>
              </a:rPr>
              <a:t>) </a:t>
            </a:r>
            <a:endParaRPr lang="zh-CN" altLang="en-US" sz="1400">
              <a:solidFill>
                <a:srgbClr val="A31515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91030" y="6266815"/>
            <a:ext cx="1449705" cy="48323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sz="1400">
                <a:solidFill>
                  <a:srgbClr val="A31515"/>
                </a:solidFill>
              </a:rPr>
              <a:t>Lidar </a:t>
            </a:r>
            <a:r>
              <a:rPr lang="en-US" altLang="zh-CN" sz="1400">
                <a:solidFill>
                  <a:srgbClr val="A31515"/>
                </a:solidFill>
              </a:rPr>
              <a:t>BEV </a:t>
            </a:r>
            <a:endParaRPr lang="zh-CN" altLang="en-US" sz="1400">
              <a:solidFill>
                <a:srgbClr val="A31515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40735" y="6266815"/>
            <a:ext cx="1449705" cy="48323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sz="1400">
                <a:solidFill>
                  <a:srgbClr val="A31515"/>
                </a:solidFill>
              </a:rPr>
              <a:t>Cam </a:t>
            </a:r>
            <a:r>
              <a:rPr lang="en-US" altLang="zh-CN" sz="1400">
                <a:solidFill>
                  <a:srgbClr val="A31515"/>
                </a:solidFill>
              </a:rPr>
              <a:t>BEV </a:t>
            </a:r>
            <a:endParaRPr lang="zh-CN" altLang="en-US" sz="1400">
              <a:solidFill>
                <a:srgbClr val="A31515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791710" y="6266815"/>
            <a:ext cx="1449070" cy="48323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sz="1400">
                <a:solidFill>
                  <a:srgbClr val="A31515"/>
                </a:solidFill>
              </a:rPr>
              <a:t>Fusion </a:t>
            </a:r>
            <a:r>
              <a:rPr lang="en-US" altLang="zh-CN" sz="1400">
                <a:solidFill>
                  <a:srgbClr val="A31515"/>
                </a:solidFill>
              </a:rPr>
              <a:t>BEV </a:t>
            </a:r>
            <a:endParaRPr lang="zh-CN" altLang="en-US" sz="1400">
              <a:solidFill>
                <a:srgbClr val="A31515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240780" y="6266815"/>
            <a:ext cx="1449070" cy="48323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sz="1400">
                <a:solidFill>
                  <a:srgbClr val="A31515"/>
                </a:solidFill>
              </a:rPr>
              <a:t>Lidar </a:t>
            </a:r>
            <a:r>
              <a:rPr lang="en-US" altLang="zh-CN" sz="1400">
                <a:solidFill>
                  <a:srgbClr val="A31515"/>
                </a:solidFill>
              </a:rPr>
              <a:t>Weight </a:t>
            </a:r>
            <a:endParaRPr lang="zh-CN" altLang="en-US" sz="1400">
              <a:solidFill>
                <a:srgbClr val="A31515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695565" y="6266815"/>
            <a:ext cx="1449070" cy="48323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sz="1400">
                <a:solidFill>
                  <a:srgbClr val="A31515"/>
                </a:solidFill>
              </a:rPr>
              <a:t>C</a:t>
            </a:r>
            <a:r>
              <a:rPr lang="en-US" altLang="zh-CN" sz="1400">
                <a:solidFill>
                  <a:srgbClr val="A31515"/>
                </a:solidFill>
              </a:rPr>
              <a:t>am </a:t>
            </a:r>
            <a:r>
              <a:rPr lang="en-US" altLang="zh-CN" sz="1400">
                <a:solidFill>
                  <a:srgbClr val="A31515"/>
                </a:solidFill>
              </a:rPr>
              <a:t>Weight </a:t>
            </a:r>
            <a:endParaRPr lang="zh-CN" altLang="en-US" sz="1400">
              <a:solidFill>
                <a:srgbClr val="A31515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7270" y="1185545"/>
            <a:ext cx="5722620" cy="3062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7145630" y="2948745"/>
            <a:ext cx="581660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835285" y="2948916"/>
            <a:ext cx="4365625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4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5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930" y="500380"/>
            <a:ext cx="6001385" cy="24485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835150" y="2985135"/>
            <a:ext cx="58921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BASE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结构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315" y="107315"/>
            <a:ext cx="11750675" cy="6690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5" y="325120"/>
            <a:ext cx="7435850" cy="62071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304155" y="2157730"/>
            <a:ext cx="3258820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获得网格中心点在真实世界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的位置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83405" y="2984500"/>
            <a:ext cx="178117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创建网格坐标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76700" y="3700780"/>
            <a:ext cx="69716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将笛卡尔坐标系的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 grid_xy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转换为极坐标系的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 ring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坐标和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 ray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坐标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16300" y="4863465"/>
            <a:ext cx="69716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去除重复的坐标对，并得到唯一的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 ring_ray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坐标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/>
          <a:srcRect t="13026" b="9718"/>
          <a:stretch>
            <a:fillRect/>
          </a:stretch>
        </p:blipFill>
        <p:spPr>
          <a:xfrm>
            <a:off x="8765259" y="4116240"/>
            <a:ext cx="1363239" cy="1953623"/>
          </a:xfrm>
          <a:prstGeom prst="rect">
            <a:avLst/>
          </a:prstGeom>
        </p:spPr>
      </p:pic>
      <p:cxnSp>
        <p:nvCxnSpPr>
          <p:cNvPr id="95" name="直线连接符 94"/>
          <p:cNvCxnSpPr/>
          <p:nvPr/>
        </p:nvCxnSpPr>
        <p:spPr>
          <a:xfrm flipV="1">
            <a:off x="7145630" y="2948745"/>
            <a:ext cx="581660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1835285" y="2948916"/>
            <a:ext cx="4365625" cy="1647825"/>
          </a:xfrm>
          <a:prstGeom prst="line">
            <a:avLst/>
          </a:prstGeom>
          <a:ln w="15875">
            <a:solidFill>
              <a:schemeClr val="accent3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9658350" y="217805"/>
            <a:ext cx="2183765" cy="850265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RT6 </a:t>
            </a:r>
            <a:r>
              <a:rPr kumimoji="1"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融合模型</a:t>
            </a:r>
            <a:endParaRPr kumimoji="1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1470148" y="3557441"/>
            <a:ext cx="643719" cy="51077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Point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" pitchFamily="2" charset="0"/>
                <a:ea typeface="+mj-ea"/>
                <a:cs typeface="+mj-cs"/>
                <a:sym typeface="Arial" panose="020B0704020202020204"/>
              </a:rPr>
              <a:t>Cloud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471169" y="3594540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Voxel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Encoder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6725" y="3595672"/>
            <a:ext cx="945100" cy="436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Backbone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&amp;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Neck</a:t>
            </a:r>
            <a:endParaRPr lang="en-US" altLang="zh-CN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99511" y="3658807"/>
            <a:ext cx="945100" cy="3064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  <a:sym typeface="Arial" panose="020B0704020202020204"/>
              </a:rPr>
              <a:t> pts feat</a:t>
            </a:r>
            <a:endParaRPr lang="en-US" altLang="zh-CN" sz="1200" dirty="0">
              <a:solidFill>
                <a:schemeClr val="tx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745197" y="3971053"/>
            <a:ext cx="945100" cy="436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BG</a:t>
            </a:r>
            <a:r>
              <a:rPr lang="zh-CN" alt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" pitchFamily="2" charset="0"/>
              </a:rPr>
              <a:t>Head</a:t>
            </a:r>
            <a:endParaRPr lang="zh-CN" altLang="en-US" sz="1200" dirty="0">
              <a:solidFill>
                <a:srgbClr val="000000"/>
              </a:solidFill>
              <a:latin typeface="Times" pitchFamily="2" charset="0"/>
            </a:endParaRPr>
          </a:p>
        </p:txBody>
      </p:sp>
      <p:cxnSp>
        <p:nvCxnSpPr>
          <p:cNvPr id="52" name="肘形连接符 51"/>
          <p:cNvCxnSpPr>
            <a:stCxn id="33" idx="3"/>
            <a:endCxn id="37" idx="1"/>
          </p:cNvCxnSpPr>
          <p:nvPr/>
        </p:nvCxnSpPr>
        <p:spPr>
          <a:xfrm>
            <a:off x="5844611" y="3812040"/>
            <a:ext cx="356184" cy="996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211" idx="3"/>
            <a:endCxn id="265" idx="1"/>
          </p:cNvCxnSpPr>
          <p:nvPr/>
        </p:nvCxnSpPr>
        <p:spPr>
          <a:xfrm>
            <a:off x="2113867" y="3812829"/>
            <a:ext cx="35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2" idx="3"/>
            <a:endCxn id="33" idx="1"/>
          </p:cNvCxnSpPr>
          <p:nvPr/>
        </p:nvCxnSpPr>
        <p:spPr>
          <a:xfrm flipV="1">
            <a:off x="4641825" y="3812040"/>
            <a:ext cx="257686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200" b="0" i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128</m:t>
                      </m:r>
                      <m:r>
                        <m:rPr>
                          <m:nor/>
                        </m:rPr>
                        <a:rPr lang="en-GB" altLang="zh-CN" sz="120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76" y="3971269"/>
                <a:ext cx="144903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5" t="-222" r="3" b="43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点云范围</m:t>
                      </m:r>
                    </m:oMath>
                  </m:oMathPara>
                </a14:m>
                <a:endParaRPr lang="en-GB" altLang="zh-CN" sz="12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4" y="4190955"/>
                <a:ext cx="144903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4" t="-213" r="2" b="34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18004" y="3676919"/>
            <a:ext cx="794043" cy="8868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1022721" y="4077777"/>
            <a:ext cx="0" cy="14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endCxn id="41" idx="1"/>
          </p:cNvCxnSpPr>
          <p:nvPr/>
        </p:nvCxnSpPr>
        <p:spPr>
          <a:xfrm flipV="1">
            <a:off x="10068365" y="4189342"/>
            <a:ext cx="676832" cy="574987"/>
          </a:xfrm>
          <a:prstGeom prst="bentConnector3">
            <a:avLst>
              <a:gd name="adj1" fmla="val 53651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/>
          <p:cNvCxnSpPr/>
          <p:nvPr/>
        </p:nvCxnSpPr>
        <p:spPr>
          <a:xfrm>
            <a:off x="508879" y="3658807"/>
            <a:ext cx="0" cy="904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3" y="3413559"/>
                <a:ext cx="438066" cy="221920"/>
              </a:xfrm>
              <a:prstGeom prst="rect">
                <a:avLst/>
              </a:prstGeom>
              <a:blipFill rotWithShape="1">
                <a:blip r:embed="rId4"/>
                <a:stretch>
                  <a:fillRect l="-25" t="-196" r="5" b="47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/>
          <p:cNvCxnSpPr>
            <a:stCxn id="265" idx="3"/>
            <a:endCxn id="2" idx="1"/>
          </p:cNvCxnSpPr>
          <p:nvPr/>
        </p:nvCxnSpPr>
        <p:spPr>
          <a:xfrm>
            <a:off x="3416269" y="3812829"/>
            <a:ext cx="280456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线箭头连接符 197"/>
          <p:cNvCxnSpPr>
            <a:endCxn id="199" idx="1"/>
          </p:cNvCxnSpPr>
          <p:nvPr/>
        </p:nvCxnSpPr>
        <p:spPr>
          <a:xfrm>
            <a:off x="10055416" y="4127098"/>
            <a:ext cx="0" cy="191268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文本框 199"/>
              <p:cNvSpPr txBox="1"/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120</m:t>
                    </m:r>
                  </m:oMath>
                </a14:m>
                <a:r>
                  <a:rPr lang="en-GB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m</a:t>
                </a:r>
                <a:endParaRPr lang="en-GB" altLang="zh-CN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914" y="3932128"/>
                <a:ext cx="585830" cy="221920"/>
              </a:xfrm>
              <a:prstGeom prst="rect">
                <a:avLst/>
              </a:prstGeom>
              <a:blipFill rotWithShape="1">
                <a:blip r:embed="rId5"/>
                <a:stretch>
                  <a:fillRect l="-15" t="-94" r="77" b="231"/>
                </a:stretch>
              </a:blip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930" y="500380"/>
            <a:ext cx="6001385" cy="24485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835150" y="2985135"/>
            <a:ext cx="589216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BASE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结构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315" y="107315"/>
            <a:ext cx="11750675" cy="669099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375285"/>
            <a:ext cx="9154160" cy="61074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495415" y="3359785"/>
            <a:ext cx="426910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将通道维度压缩为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1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7270" y="5054600"/>
            <a:ext cx="4670425" cy="389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anchorCtr="0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在</a:t>
            </a:r>
            <a:r>
              <a:rPr lang="zh-CN" altLang="en-US" sz="140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一个扇形分区中进行</a:t>
            </a:r>
            <a:r>
              <a:rPr lang="en-US" altLang="zh-CN" sz="140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scatter_max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操作，获得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Times" pitchFamily="2" charset="0"/>
                <a:sym typeface="Arial" panose="020B0704020202020204"/>
              </a:rPr>
              <a:t>主要特征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Times" pitchFamily="2" charset="0"/>
              <a:sym typeface="Arial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0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mes" pitchFamily="2" charset="0"/>
            <a:sym typeface="Arial" panose="020B07040202020202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5878</Words>
  <Application>WPS 演示</Application>
  <PresentationFormat>宽屏</PresentationFormat>
  <Paragraphs>1218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宋体</vt:lpstr>
      <vt:lpstr>Wingdings</vt:lpstr>
      <vt:lpstr>Times</vt:lpstr>
      <vt:lpstr>Times New Roman</vt:lpstr>
      <vt:lpstr>Arial</vt:lpstr>
      <vt:lpstr>微软雅黑</vt:lpstr>
      <vt:lpstr>汉仪旗黑</vt:lpstr>
      <vt:lpstr>Cambria Math</vt:lpstr>
      <vt:lpstr>Kingsoft Math</vt:lpstr>
      <vt:lpstr>等线</vt:lpstr>
      <vt:lpstr>汉仪中等线KW</vt:lpstr>
      <vt:lpstr>微软雅黑</vt:lpstr>
      <vt:lpstr>宋体</vt:lpstr>
      <vt:lpstr>Arial Unicode MS</vt:lpstr>
      <vt:lpstr>等线 Light</vt:lpstr>
      <vt:lpstr>Calibri</vt:lpstr>
      <vt:lpstr>Helvetica Neue</vt:lpstr>
      <vt:lpstr>汉仪书宋二KW</vt:lpstr>
      <vt:lpstr>Arial Bold</vt:lpstr>
      <vt:lpstr>DejaVu Math TeX Gyre</vt:lpstr>
      <vt:lpstr>宋体</vt:lpstr>
      <vt:lpstr>Songti TC Regular</vt:lpstr>
      <vt:lpstr>Songti SC Regular</vt:lpstr>
      <vt:lpstr>1_Office 主题​​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  <vt:lpstr>RT6 融合模型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V1</dc:title>
  <dc:creator>Microsoft Office User</dc:creator>
  <cp:lastModifiedBy>「Blurryfaceヽ」</cp:lastModifiedBy>
  <cp:revision>202</cp:revision>
  <dcterms:created xsi:type="dcterms:W3CDTF">2025-07-18T06:09:49Z</dcterms:created>
  <dcterms:modified xsi:type="dcterms:W3CDTF">2025-07-18T06:09:49Z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66942CB520D2698DF26A6F68E9802FF1_42</vt:lpwstr>
  </property>
  <property fmtid="{D5CDD505-2E9C-101B-9397-08002B2CF9AE}" pid="3" name="KSOProductBuildVer">
    <vt:lpwstr>2052-12.1.21861.21861</vt:lpwstr>
  </property>
</Properties>
</file>